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958A8F-5BB5-4667-AB96-85FE8A54BBA2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9863893-6EF3-4CB5-A955-1CC9E5DF14E1}">
      <dgm:prSet phldrT="[Text]"/>
      <dgm:spPr/>
      <dgm:t>
        <a:bodyPr/>
        <a:lstStyle/>
        <a:p>
          <a:r>
            <a:rPr lang="en-US" dirty="0"/>
            <a:t>Top 3</a:t>
          </a:r>
        </a:p>
      </dgm:t>
    </dgm:pt>
    <dgm:pt modelId="{C4A2CD5C-0E15-4330-A390-E0B061B105C2}" type="parTrans" cxnId="{5A2D4507-CED3-470D-8707-5A2124AA7D74}">
      <dgm:prSet/>
      <dgm:spPr/>
      <dgm:t>
        <a:bodyPr/>
        <a:lstStyle/>
        <a:p>
          <a:endParaRPr lang="en-US"/>
        </a:p>
      </dgm:t>
    </dgm:pt>
    <dgm:pt modelId="{7F8C92A2-50F4-488F-B2EF-FF91BBD2CA5C}" type="sibTrans" cxnId="{5A2D4507-CED3-470D-8707-5A2124AA7D74}">
      <dgm:prSet/>
      <dgm:spPr/>
      <dgm:t>
        <a:bodyPr/>
        <a:lstStyle/>
        <a:p>
          <a:endParaRPr lang="en-US"/>
        </a:p>
      </dgm:t>
    </dgm:pt>
    <dgm:pt modelId="{106EBE70-EE73-4C2C-B4B5-1C6528DA1A82}">
      <dgm:prSet phldrT="[Text]" custT="1"/>
      <dgm:spPr/>
      <dgm:t>
        <a:bodyPr/>
        <a:lstStyle/>
        <a:p>
          <a:r>
            <a:rPr lang="en-US" sz="2000" b="1" dirty="0"/>
            <a:t>Change in Productivity (GDP)</a:t>
          </a:r>
        </a:p>
      </dgm:t>
    </dgm:pt>
    <dgm:pt modelId="{44F87FEC-9A94-4180-A9EF-3F3F67496F53}" type="parTrans" cxnId="{51F0AD09-C21B-4D97-B298-A123250038FF}">
      <dgm:prSet/>
      <dgm:spPr/>
      <dgm:t>
        <a:bodyPr/>
        <a:lstStyle/>
        <a:p>
          <a:endParaRPr lang="en-US"/>
        </a:p>
      </dgm:t>
    </dgm:pt>
    <dgm:pt modelId="{9BF96F59-81CE-42B7-B652-EC7CB8C79986}" type="sibTrans" cxnId="{51F0AD09-C21B-4D97-B298-A123250038FF}">
      <dgm:prSet/>
      <dgm:spPr/>
      <dgm:t>
        <a:bodyPr/>
        <a:lstStyle/>
        <a:p>
          <a:endParaRPr lang="en-US"/>
        </a:p>
      </dgm:t>
    </dgm:pt>
    <dgm:pt modelId="{036AECDF-B2FF-44EA-A398-F6B8417355EB}">
      <dgm:prSet phldrT="[Text]" custT="1"/>
      <dgm:spPr/>
      <dgm:t>
        <a:bodyPr/>
        <a:lstStyle/>
        <a:p>
          <a:r>
            <a:rPr lang="en-US" sz="2000" b="1" dirty="0"/>
            <a:t>% of employees working remotely</a:t>
          </a:r>
        </a:p>
      </dgm:t>
    </dgm:pt>
    <dgm:pt modelId="{A803BED7-1D95-40D8-B040-CEACF9019DED}" type="parTrans" cxnId="{44CFB0C8-AAAE-4D5D-A5A4-3F449359C619}">
      <dgm:prSet/>
      <dgm:spPr/>
      <dgm:t>
        <a:bodyPr/>
        <a:lstStyle/>
        <a:p>
          <a:endParaRPr lang="en-US"/>
        </a:p>
      </dgm:t>
    </dgm:pt>
    <dgm:pt modelId="{807146C5-1B8D-452B-A1A8-B261B595A2B5}" type="sibTrans" cxnId="{44CFB0C8-AAAE-4D5D-A5A4-3F449359C619}">
      <dgm:prSet/>
      <dgm:spPr/>
      <dgm:t>
        <a:bodyPr/>
        <a:lstStyle/>
        <a:p>
          <a:endParaRPr lang="en-US"/>
        </a:p>
      </dgm:t>
    </dgm:pt>
    <dgm:pt modelId="{502E4C31-7CEC-4DCA-8AFD-EB341FA12CDF}">
      <dgm:prSet phldrT="[Text]"/>
      <dgm:spPr/>
      <dgm:t>
        <a:bodyPr/>
        <a:lstStyle/>
        <a:p>
          <a:r>
            <a:rPr lang="en-US" dirty="0"/>
            <a:t>Bottom 3</a:t>
          </a:r>
        </a:p>
      </dgm:t>
    </dgm:pt>
    <dgm:pt modelId="{773FDBB6-EE94-468F-9915-EF2D68BE8130}" type="parTrans" cxnId="{0447E1EA-1EBB-4323-86A1-C7E0F4EF8A03}">
      <dgm:prSet/>
      <dgm:spPr/>
      <dgm:t>
        <a:bodyPr/>
        <a:lstStyle/>
        <a:p>
          <a:endParaRPr lang="en-US"/>
        </a:p>
      </dgm:t>
    </dgm:pt>
    <dgm:pt modelId="{B272758A-9C50-4783-81A0-682983866E90}" type="sibTrans" cxnId="{0447E1EA-1EBB-4323-86A1-C7E0F4EF8A03}">
      <dgm:prSet/>
      <dgm:spPr/>
      <dgm:t>
        <a:bodyPr/>
        <a:lstStyle/>
        <a:p>
          <a:endParaRPr lang="en-US"/>
        </a:p>
      </dgm:t>
    </dgm:pt>
    <dgm:pt modelId="{CC474264-C14E-46B1-A238-F08847FC0A96}">
      <dgm:prSet phldrT="[Text]" custT="1"/>
      <dgm:spPr/>
      <dgm:t>
        <a:bodyPr/>
        <a:lstStyle/>
        <a:p>
          <a:r>
            <a:rPr lang="en-US" sz="2000" b="1" dirty="0"/>
            <a:t>Change in Productivity (GDP)</a:t>
          </a:r>
        </a:p>
      </dgm:t>
    </dgm:pt>
    <dgm:pt modelId="{FA41E246-AFA8-400D-B9D2-4FD2FFB7A941}" type="parTrans" cxnId="{014223A1-9911-4AD7-9F89-8821CB27B622}">
      <dgm:prSet/>
      <dgm:spPr/>
      <dgm:t>
        <a:bodyPr/>
        <a:lstStyle/>
        <a:p>
          <a:endParaRPr lang="en-US"/>
        </a:p>
      </dgm:t>
    </dgm:pt>
    <dgm:pt modelId="{92D3DF4F-1382-4BEB-871C-8D643AAD6462}" type="sibTrans" cxnId="{014223A1-9911-4AD7-9F89-8821CB27B622}">
      <dgm:prSet/>
      <dgm:spPr/>
      <dgm:t>
        <a:bodyPr/>
        <a:lstStyle/>
        <a:p>
          <a:endParaRPr lang="en-US"/>
        </a:p>
      </dgm:t>
    </dgm:pt>
    <dgm:pt modelId="{1767F07B-FA86-44AF-A752-360748B252D7}">
      <dgm:prSet phldrT="[Text]" custT="1"/>
      <dgm:spPr/>
      <dgm:t>
        <a:bodyPr/>
        <a:lstStyle/>
        <a:p>
          <a:r>
            <a:rPr lang="en-US" sz="2000" b="1" dirty="0"/>
            <a:t>% of employees working remotely</a:t>
          </a:r>
        </a:p>
      </dgm:t>
    </dgm:pt>
    <dgm:pt modelId="{5FD24120-AB3C-44C4-9421-CECC4C841CAB}" type="parTrans" cxnId="{770B5B0D-1550-42D0-B9FE-090C47C053B5}">
      <dgm:prSet/>
      <dgm:spPr/>
      <dgm:t>
        <a:bodyPr/>
        <a:lstStyle/>
        <a:p>
          <a:endParaRPr lang="en-US"/>
        </a:p>
      </dgm:t>
    </dgm:pt>
    <dgm:pt modelId="{A3128CBE-2B02-41A8-BF38-6D79200F6380}" type="sibTrans" cxnId="{770B5B0D-1550-42D0-B9FE-090C47C053B5}">
      <dgm:prSet/>
      <dgm:spPr/>
      <dgm:t>
        <a:bodyPr/>
        <a:lstStyle/>
        <a:p>
          <a:endParaRPr lang="en-US"/>
        </a:p>
      </dgm:t>
    </dgm:pt>
    <dgm:pt modelId="{BEEBCB84-86FC-4257-A492-3641B242F71C}">
      <dgm:prSet phldrT="[Text]" custT="1"/>
      <dgm:spPr/>
      <dgm:t>
        <a:bodyPr/>
        <a:lstStyle/>
        <a:p>
          <a:r>
            <a:rPr lang="en-US" sz="2000" b="1" dirty="0"/>
            <a:t>Finance/Insurance, Scientific/Technical, Education</a:t>
          </a:r>
        </a:p>
      </dgm:t>
    </dgm:pt>
    <dgm:pt modelId="{0032B777-7A1D-4E25-AC84-366CFA35099A}" type="parTrans" cxnId="{A396CDEC-FF94-4458-8CB5-287A7BB385D3}">
      <dgm:prSet/>
      <dgm:spPr/>
      <dgm:t>
        <a:bodyPr/>
        <a:lstStyle/>
        <a:p>
          <a:endParaRPr lang="en-US"/>
        </a:p>
      </dgm:t>
    </dgm:pt>
    <dgm:pt modelId="{D48107F1-F859-4BD9-BE48-B5BE2DB0D836}" type="sibTrans" cxnId="{A396CDEC-FF94-4458-8CB5-287A7BB385D3}">
      <dgm:prSet/>
      <dgm:spPr/>
      <dgm:t>
        <a:bodyPr/>
        <a:lstStyle/>
        <a:p>
          <a:endParaRPr lang="en-US"/>
        </a:p>
      </dgm:t>
    </dgm:pt>
    <dgm:pt modelId="{EFA514F8-F177-48AC-B7DE-F82ED780D6C3}">
      <dgm:prSet phldrT="[Text]" custT="1"/>
      <dgm:spPr/>
      <dgm:t>
        <a:bodyPr/>
        <a:lstStyle/>
        <a:p>
          <a:r>
            <a:rPr lang="en-US" sz="2000" b="1" dirty="0"/>
            <a:t>Agriculture, Accommodation/Food Service, Transportation/Warehouse</a:t>
          </a:r>
        </a:p>
      </dgm:t>
    </dgm:pt>
    <dgm:pt modelId="{AB712888-4D7C-4A0D-BD8E-715D84D02477}" type="parTrans" cxnId="{18DE9E1C-9316-447F-8598-458382C08719}">
      <dgm:prSet/>
      <dgm:spPr/>
      <dgm:t>
        <a:bodyPr/>
        <a:lstStyle/>
        <a:p>
          <a:endParaRPr lang="en-US"/>
        </a:p>
      </dgm:t>
    </dgm:pt>
    <dgm:pt modelId="{1DE62C0E-762C-4DF6-86CA-26CD2D111E7A}" type="sibTrans" cxnId="{18DE9E1C-9316-447F-8598-458382C08719}">
      <dgm:prSet/>
      <dgm:spPr/>
      <dgm:t>
        <a:bodyPr/>
        <a:lstStyle/>
        <a:p>
          <a:endParaRPr lang="en-US"/>
        </a:p>
      </dgm:t>
    </dgm:pt>
    <dgm:pt modelId="{97F30162-E8FA-4A85-AE54-456026A5056B}" type="pres">
      <dgm:prSet presAssocID="{12958A8F-5BB5-4667-AB96-85FE8A54BBA2}" presName="linearFlow" presStyleCnt="0">
        <dgm:presLayoutVars>
          <dgm:dir/>
          <dgm:animLvl val="lvl"/>
          <dgm:resizeHandles val="exact"/>
        </dgm:presLayoutVars>
      </dgm:prSet>
      <dgm:spPr/>
    </dgm:pt>
    <dgm:pt modelId="{D605DAD4-DEC8-4225-8A44-751B01CBD9A3}" type="pres">
      <dgm:prSet presAssocID="{79863893-6EF3-4CB5-A955-1CC9E5DF14E1}" presName="composite" presStyleCnt="0"/>
      <dgm:spPr/>
    </dgm:pt>
    <dgm:pt modelId="{227C18CF-AA2A-4D09-8CBB-DCE4D1CA12F1}" type="pres">
      <dgm:prSet presAssocID="{79863893-6EF3-4CB5-A955-1CC9E5DF14E1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4BFA4E42-4B88-42F2-BC13-0ABAF91F05AD}" type="pres">
      <dgm:prSet presAssocID="{79863893-6EF3-4CB5-A955-1CC9E5DF14E1}" presName="descendantText" presStyleLbl="alignAcc1" presStyleIdx="0" presStyleCnt="2">
        <dgm:presLayoutVars>
          <dgm:bulletEnabled val="1"/>
        </dgm:presLayoutVars>
      </dgm:prSet>
      <dgm:spPr/>
    </dgm:pt>
    <dgm:pt modelId="{8681DFBB-83AD-4FCD-964F-D3C87FE3CEC7}" type="pres">
      <dgm:prSet presAssocID="{7F8C92A2-50F4-488F-B2EF-FF91BBD2CA5C}" presName="sp" presStyleCnt="0"/>
      <dgm:spPr/>
    </dgm:pt>
    <dgm:pt modelId="{030F8327-7887-44AD-85AE-12A47961E29F}" type="pres">
      <dgm:prSet presAssocID="{502E4C31-7CEC-4DCA-8AFD-EB341FA12CDF}" presName="composite" presStyleCnt="0"/>
      <dgm:spPr/>
    </dgm:pt>
    <dgm:pt modelId="{BAE0B010-7912-4797-9986-92F72FC27469}" type="pres">
      <dgm:prSet presAssocID="{502E4C31-7CEC-4DCA-8AFD-EB341FA12CDF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6310D966-F44A-45D3-93DE-9F2350498DA1}" type="pres">
      <dgm:prSet presAssocID="{502E4C31-7CEC-4DCA-8AFD-EB341FA12CDF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5A2D4507-CED3-470D-8707-5A2124AA7D74}" srcId="{12958A8F-5BB5-4667-AB96-85FE8A54BBA2}" destId="{79863893-6EF3-4CB5-A955-1CC9E5DF14E1}" srcOrd="0" destOrd="0" parTransId="{C4A2CD5C-0E15-4330-A390-E0B061B105C2}" sibTransId="{7F8C92A2-50F4-488F-B2EF-FF91BBD2CA5C}"/>
    <dgm:cxn modelId="{51F0AD09-C21B-4D97-B298-A123250038FF}" srcId="{79863893-6EF3-4CB5-A955-1CC9E5DF14E1}" destId="{106EBE70-EE73-4C2C-B4B5-1C6528DA1A82}" srcOrd="0" destOrd="0" parTransId="{44F87FEC-9A94-4180-A9EF-3F3F67496F53}" sibTransId="{9BF96F59-81CE-42B7-B652-EC7CB8C79986}"/>
    <dgm:cxn modelId="{770B5B0D-1550-42D0-B9FE-090C47C053B5}" srcId="{502E4C31-7CEC-4DCA-8AFD-EB341FA12CDF}" destId="{1767F07B-FA86-44AF-A752-360748B252D7}" srcOrd="1" destOrd="0" parTransId="{5FD24120-AB3C-44C4-9421-CECC4C841CAB}" sibTransId="{A3128CBE-2B02-41A8-BF38-6D79200F6380}"/>
    <dgm:cxn modelId="{18DE9E1C-9316-447F-8598-458382C08719}" srcId="{502E4C31-7CEC-4DCA-8AFD-EB341FA12CDF}" destId="{EFA514F8-F177-48AC-B7DE-F82ED780D6C3}" srcOrd="2" destOrd="0" parTransId="{AB712888-4D7C-4A0D-BD8E-715D84D02477}" sibTransId="{1DE62C0E-762C-4DF6-86CA-26CD2D111E7A}"/>
    <dgm:cxn modelId="{56BF7C21-7AB5-4F64-AB3F-4E941A1C37ED}" type="presOf" srcId="{BEEBCB84-86FC-4257-A492-3641B242F71C}" destId="{4BFA4E42-4B88-42F2-BC13-0ABAF91F05AD}" srcOrd="0" destOrd="2" presId="urn:microsoft.com/office/officeart/2005/8/layout/chevron2"/>
    <dgm:cxn modelId="{95A98863-858A-489C-952F-B80F41D51A4B}" type="presOf" srcId="{12958A8F-5BB5-4667-AB96-85FE8A54BBA2}" destId="{97F30162-E8FA-4A85-AE54-456026A5056B}" srcOrd="0" destOrd="0" presId="urn:microsoft.com/office/officeart/2005/8/layout/chevron2"/>
    <dgm:cxn modelId="{D5BE256F-1775-4AF8-B8F2-AB740D7223D0}" type="presOf" srcId="{CC474264-C14E-46B1-A238-F08847FC0A96}" destId="{6310D966-F44A-45D3-93DE-9F2350498DA1}" srcOrd="0" destOrd="0" presId="urn:microsoft.com/office/officeart/2005/8/layout/chevron2"/>
    <dgm:cxn modelId="{9169AC6F-BEE0-463F-AE87-0D984C57C509}" type="presOf" srcId="{79863893-6EF3-4CB5-A955-1CC9E5DF14E1}" destId="{227C18CF-AA2A-4D09-8CBB-DCE4D1CA12F1}" srcOrd="0" destOrd="0" presId="urn:microsoft.com/office/officeart/2005/8/layout/chevron2"/>
    <dgm:cxn modelId="{5F656B51-18C5-42D2-A237-21F9DE33BD1D}" type="presOf" srcId="{502E4C31-7CEC-4DCA-8AFD-EB341FA12CDF}" destId="{BAE0B010-7912-4797-9986-92F72FC27469}" srcOrd="0" destOrd="0" presId="urn:microsoft.com/office/officeart/2005/8/layout/chevron2"/>
    <dgm:cxn modelId="{02BE467A-A44F-458B-9C17-CFADC3944F4B}" type="presOf" srcId="{1767F07B-FA86-44AF-A752-360748B252D7}" destId="{6310D966-F44A-45D3-93DE-9F2350498DA1}" srcOrd="0" destOrd="1" presId="urn:microsoft.com/office/officeart/2005/8/layout/chevron2"/>
    <dgm:cxn modelId="{F7E4149D-8014-4B18-996C-EBD178B04195}" type="presOf" srcId="{036AECDF-B2FF-44EA-A398-F6B8417355EB}" destId="{4BFA4E42-4B88-42F2-BC13-0ABAF91F05AD}" srcOrd="0" destOrd="1" presId="urn:microsoft.com/office/officeart/2005/8/layout/chevron2"/>
    <dgm:cxn modelId="{014223A1-9911-4AD7-9F89-8821CB27B622}" srcId="{502E4C31-7CEC-4DCA-8AFD-EB341FA12CDF}" destId="{CC474264-C14E-46B1-A238-F08847FC0A96}" srcOrd="0" destOrd="0" parTransId="{FA41E246-AFA8-400D-B9D2-4FD2FFB7A941}" sibTransId="{92D3DF4F-1382-4BEB-871C-8D643AAD6462}"/>
    <dgm:cxn modelId="{6378B7AA-6287-45CA-86C4-CFA670C5679E}" type="presOf" srcId="{106EBE70-EE73-4C2C-B4B5-1C6528DA1A82}" destId="{4BFA4E42-4B88-42F2-BC13-0ABAF91F05AD}" srcOrd="0" destOrd="0" presId="urn:microsoft.com/office/officeart/2005/8/layout/chevron2"/>
    <dgm:cxn modelId="{CE136BC4-EFE7-45AA-B634-51E9F192183B}" type="presOf" srcId="{EFA514F8-F177-48AC-B7DE-F82ED780D6C3}" destId="{6310D966-F44A-45D3-93DE-9F2350498DA1}" srcOrd="0" destOrd="2" presId="urn:microsoft.com/office/officeart/2005/8/layout/chevron2"/>
    <dgm:cxn modelId="{44CFB0C8-AAAE-4D5D-A5A4-3F449359C619}" srcId="{79863893-6EF3-4CB5-A955-1CC9E5DF14E1}" destId="{036AECDF-B2FF-44EA-A398-F6B8417355EB}" srcOrd="1" destOrd="0" parTransId="{A803BED7-1D95-40D8-B040-CEACF9019DED}" sibTransId="{807146C5-1B8D-452B-A1A8-B261B595A2B5}"/>
    <dgm:cxn modelId="{0447E1EA-1EBB-4323-86A1-C7E0F4EF8A03}" srcId="{12958A8F-5BB5-4667-AB96-85FE8A54BBA2}" destId="{502E4C31-7CEC-4DCA-8AFD-EB341FA12CDF}" srcOrd="1" destOrd="0" parTransId="{773FDBB6-EE94-468F-9915-EF2D68BE8130}" sibTransId="{B272758A-9C50-4783-81A0-682983866E90}"/>
    <dgm:cxn modelId="{A396CDEC-FF94-4458-8CB5-287A7BB385D3}" srcId="{79863893-6EF3-4CB5-A955-1CC9E5DF14E1}" destId="{BEEBCB84-86FC-4257-A492-3641B242F71C}" srcOrd="2" destOrd="0" parTransId="{0032B777-7A1D-4E25-AC84-366CFA35099A}" sibTransId="{D48107F1-F859-4BD9-BE48-B5BE2DB0D836}"/>
    <dgm:cxn modelId="{4070621A-4857-4857-B916-6DD30052573A}" type="presParOf" srcId="{97F30162-E8FA-4A85-AE54-456026A5056B}" destId="{D605DAD4-DEC8-4225-8A44-751B01CBD9A3}" srcOrd="0" destOrd="0" presId="urn:microsoft.com/office/officeart/2005/8/layout/chevron2"/>
    <dgm:cxn modelId="{3678B57F-22A8-430B-B2C3-1216E3656E61}" type="presParOf" srcId="{D605DAD4-DEC8-4225-8A44-751B01CBD9A3}" destId="{227C18CF-AA2A-4D09-8CBB-DCE4D1CA12F1}" srcOrd="0" destOrd="0" presId="urn:microsoft.com/office/officeart/2005/8/layout/chevron2"/>
    <dgm:cxn modelId="{370EA97B-14EE-4D79-899B-CC98A484A7FA}" type="presParOf" srcId="{D605DAD4-DEC8-4225-8A44-751B01CBD9A3}" destId="{4BFA4E42-4B88-42F2-BC13-0ABAF91F05AD}" srcOrd="1" destOrd="0" presId="urn:microsoft.com/office/officeart/2005/8/layout/chevron2"/>
    <dgm:cxn modelId="{06D1F82E-9BE4-4A30-B60E-6ABC6A18F6B1}" type="presParOf" srcId="{97F30162-E8FA-4A85-AE54-456026A5056B}" destId="{8681DFBB-83AD-4FCD-964F-D3C87FE3CEC7}" srcOrd="1" destOrd="0" presId="urn:microsoft.com/office/officeart/2005/8/layout/chevron2"/>
    <dgm:cxn modelId="{128E2D27-CC35-4FD9-8B54-40163DAABBEC}" type="presParOf" srcId="{97F30162-E8FA-4A85-AE54-456026A5056B}" destId="{030F8327-7887-44AD-85AE-12A47961E29F}" srcOrd="2" destOrd="0" presId="urn:microsoft.com/office/officeart/2005/8/layout/chevron2"/>
    <dgm:cxn modelId="{C2E961DF-A942-42F0-A1F8-36F2B1AFAA87}" type="presParOf" srcId="{030F8327-7887-44AD-85AE-12A47961E29F}" destId="{BAE0B010-7912-4797-9986-92F72FC27469}" srcOrd="0" destOrd="0" presId="urn:microsoft.com/office/officeart/2005/8/layout/chevron2"/>
    <dgm:cxn modelId="{384555FD-25B5-4ABD-A278-7EF963F4501D}" type="presParOf" srcId="{030F8327-7887-44AD-85AE-12A47961E29F}" destId="{6310D966-F44A-45D3-93DE-9F2350498DA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7C18CF-AA2A-4D09-8CBB-DCE4D1CA12F1}">
      <dsp:nvSpPr>
        <dsp:cNvPr id="0" name=""/>
        <dsp:cNvSpPr/>
      </dsp:nvSpPr>
      <dsp:spPr>
        <a:xfrm rot="5400000">
          <a:off x="-330469" y="332576"/>
          <a:ext cx="2203130" cy="154219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Top 3</a:t>
          </a:r>
        </a:p>
      </dsp:txBody>
      <dsp:txXfrm rot="-5400000">
        <a:off x="1" y="773203"/>
        <a:ext cx="1542191" cy="660939"/>
      </dsp:txXfrm>
    </dsp:sp>
    <dsp:sp modelId="{4BFA4E42-4B88-42F2-BC13-0ABAF91F05AD}">
      <dsp:nvSpPr>
        <dsp:cNvPr id="0" name=""/>
        <dsp:cNvSpPr/>
      </dsp:nvSpPr>
      <dsp:spPr>
        <a:xfrm rot="5400000">
          <a:off x="5012840" y="-3468542"/>
          <a:ext cx="1432034" cy="837333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Change in Productivity (GDP)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% of employees working remotely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Finance/Insurance, Scientific/Technical, Education</a:t>
          </a:r>
        </a:p>
      </dsp:txBody>
      <dsp:txXfrm rot="-5400000">
        <a:off x="1542191" y="72013"/>
        <a:ext cx="8303427" cy="1292222"/>
      </dsp:txXfrm>
    </dsp:sp>
    <dsp:sp modelId="{BAE0B010-7912-4797-9986-92F72FC27469}">
      <dsp:nvSpPr>
        <dsp:cNvPr id="0" name=""/>
        <dsp:cNvSpPr/>
      </dsp:nvSpPr>
      <dsp:spPr>
        <a:xfrm rot="5400000">
          <a:off x="-330469" y="2249557"/>
          <a:ext cx="2203130" cy="154219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Bottom 3</a:t>
          </a:r>
        </a:p>
      </dsp:txBody>
      <dsp:txXfrm rot="-5400000">
        <a:off x="1" y="2690184"/>
        <a:ext cx="1542191" cy="660939"/>
      </dsp:txXfrm>
    </dsp:sp>
    <dsp:sp modelId="{6310D966-F44A-45D3-93DE-9F2350498DA1}">
      <dsp:nvSpPr>
        <dsp:cNvPr id="0" name=""/>
        <dsp:cNvSpPr/>
      </dsp:nvSpPr>
      <dsp:spPr>
        <a:xfrm rot="5400000">
          <a:off x="5012840" y="-1551561"/>
          <a:ext cx="1432034" cy="837333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Change in Productivity (GDP)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% of employees working remotely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Agriculture, Accommodation/Food Service, Transportation/Warehouse</a:t>
          </a:r>
        </a:p>
      </dsp:txBody>
      <dsp:txXfrm rot="-5400000">
        <a:off x="1542191" y="1988994"/>
        <a:ext cx="8303427" cy="12922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D9960-406F-4187-A0E6-BD19C6840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326" y="919716"/>
            <a:ext cx="8504275" cy="3551275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27E7FE-647D-4B2F-BA13-AB3ED4C5CF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9326" y="4795284"/>
            <a:ext cx="8504275" cy="1084522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16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EF785-E0A7-4496-A5BA-49B0156F26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64706" y="6433202"/>
            <a:ext cx="2426446" cy="367841"/>
          </a:xfrm>
        </p:spPr>
        <p:txBody>
          <a:bodyPr/>
          <a:lstStyle/>
          <a:p>
            <a:fld id="{32637B58-87C1-446D-BDA9-B06F4BCF778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2C627-38A1-4A14-8822-D8D33751C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BE346-5F34-48CD-8928-DA8567AED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455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B05F0-2B44-47BC-86B3-58E2C7080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A5B5DA-7628-4AC1-8EAE-5010C2A98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4E7C3-7830-49F3-9F45-4B2F2B4CA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5E328-AD12-449C-BE6E-76DF005E8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F374F-390D-49D8-A7C8-5BEFA353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644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50F530-2925-4F98-89EC-95C2EC476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79366-3281-483D-8731-0D01B2B24A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ED8B2-BE7F-4417-8A8A-A95C8BB70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A0D96-671F-4A85-89C6-946624CB1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BA434-2E32-4719-B45C-0490D6852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8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9839C-7D7A-49F1-8BFE-85C6C7D7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590668"/>
            <a:ext cx="9914859" cy="13290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748DC-EBB9-44C6-8566-38F87FF7F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919673"/>
            <a:ext cx="9914860" cy="412331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42198-F50F-4C8A-9BD9-4CC3950F8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32637B58-87C1-446D-BDA9-B06F4BCF778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2F5AB-D8C6-4AE1-8FAE-CD0499CB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3736" y="6437376"/>
            <a:ext cx="3775914" cy="365125"/>
          </a:xfrm>
        </p:spPr>
        <p:txBody>
          <a:bodyPr/>
          <a:lstStyle>
            <a:lvl1pPr algn="l">
              <a:defRPr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C58D8-B582-4DB3-A94D-056240199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57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8A94B-011C-4B13-8C12-E91BF7A40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20800"/>
            <a:ext cx="9144000" cy="3095813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6D5F3-887C-4A8F-842A-0294A9FB0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3999" y="4589463"/>
            <a:ext cx="914400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4588B-131A-42F3-B76C-62BD65E48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1AB28-20BD-4CD8-9840-985C3EDBA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3C85C-3801-46F0-A100-616F5F2F8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00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5CB06-0454-4BF1-8011-F8B1A959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20A70-D33B-4461-B74C-3F59ADB16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8813" y="2163725"/>
            <a:ext cx="4610986" cy="40132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1BDF9-836E-431C-8EFA-417A9BEE9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260" y="2163725"/>
            <a:ext cx="4853763" cy="40132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D9F59-B591-4E2F-899E-3CA78CE82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6CFD12-B3EC-432C-B264-8AB571CA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3CBBA-71B3-4857-80E7-525E89FD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28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1886-4F39-4E3E-948D-DBC73F267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C7B2A-B6BE-46FD-9278-A5246BF7E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85295-E4B5-4D75-954F-B07A2F4CA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35623"/>
            <a:ext cx="5157787" cy="35540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87ABF0-C78D-4589-8FA5-0D6238B4B0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6A4064-2E0A-4FC3-837B-14EC0EF3A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35623"/>
            <a:ext cx="5183188" cy="355404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E3C169-8D29-4CC4-9581-748178F3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4EC709-AAD9-475C-AC6A-943A8E87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0C0E3E-587D-46EB-AAF5-011C137B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96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3E062-B7F5-4D30-B416-1BBB4A7D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BDFF7A-EBD3-4FEB-8451-5D735506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F54A2D-2C4B-4E1D-AC16-E3B1F1DD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1F373-DB96-4AEA-8E3E-7EDEA213D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37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02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09F8C-8071-4BE5-AD6F-C98F481D1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135B3-14BA-4A88-B6B3-88B77B1C6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C3A4D-5B69-44B4-B17F-770E83F0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1C41D-2A59-4512-8034-6DB705787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85C494-778C-4EE6-9402-242E1CDD9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677B9-C338-4033-9AFE-B8B81C5D8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4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7DE-4C2E-476F-A419-57470FB66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9FD1A0-93AE-469A-ADDF-2453B64CAA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19C9C-EF97-4910-9419-6D7202609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87172-A64E-4C38-82ED-2A7050B0F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C3E24-28E2-4512-BEA0-DAEC5E84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04F0D-DA84-434D-B136-BEE9FD80A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505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A08E557-10DB-421A-876E-1AE58F8E07C4}"/>
              </a:ext>
            </a:extLst>
          </p:cNvPr>
          <p:cNvSpPr/>
          <p:nvPr/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EBCA0-8609-4F35-8CA7-7AD35FDAC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5613" y="6434560"/>
            <a:ext cx="34280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spc="50" baseline="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DA9639-38D2-4CD4-A861-F6B4C6CB9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775" y="590372"/>
            <a:ext cx="10202248" cy="1325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F00B1-16C1-47B3-A7A0-B71468312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8825" y="1916262"/>
            <a:ext cx="10192198" cy="4133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F9501-5B6B-4DAF-B59D-3C129ED805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17000" y="6433202"/>
            <a:ext cx="2374150" cy="3678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spc="5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32637B58-87C1-446D-BDA9-B06F4BCF7782}" type="datetimeFigureOut">
              <a:rPr lang="en-US" smtClean="0"/>
              <a:pPr/>
              <a:t>6/4/2021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85DBD-B7AE-41D8-8CF1-B21CD58E1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0" y="6433203"/>
            <a:ext cx="693263" cy="3678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535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5"/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7901D2C-4D1D-4053-BD62-10629272A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tressed woman working at home">
            <a:extLst>
              <a:ext uri="{FF2B5EF4-FFF2-40B4-BE49-F238E27FC236}">
                <a16:creationId xmlns:a16="http://schemas.microsoft.com/office/drawing/2014/main" id="{17BEA137-DF03-4B06-98B4-88AD76BB0E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F57F552-6ACB-4BD6-95BB-552E32337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71871" cy="6858000"/>
          </a:xfrm>
          <a:custGeom>
            <a:avLst/>
            <a:gdLst>
              <a:gd name="connsiteX0" fmla="*/ 0 w 4871871"/>
              <a:gd name="connsiteY0" fmla="*/ 0 h 6858000"/>
              <a:gd name="connsiteX1" fmla="*/ 790508 w 4871871"/>
              <a:gd name="connsiteY1" fmla="*/ 0 h 6858000"/>
              <a:gd name="connsiteX2" fmla="*/ 1263666 w 4871871"/>
              <a:gd name="connsiteY2" fmla="*/ 0 h 6858000"/>
              <a:gd name="connsiteX3" fmla="*/ 2109797 w 4871871"/>
              <a:gd name="connsiteY3" fmla="*/ 0 h 6858000"/>
              <a:gd name="connsiteX4" fmla="*/ 2109797 w 4871871"/>
              <a:gd name="connsiteY4" fmla="*/ 3626 h 6858000"/>
              <a:gd name="connsiteX5" fmla="*/ 2327760 w 4871871"/>
              <a:gd name="connsiteY5" fmla="*/ 14632 h 6858000"/>
              <a:gd name="connsiteX6" fmla="*/ 4871871 w 4871871"/>
              <a:gd name="connsiteY6" fmla="*/ 2833858 h 6858000"/>
              <a:gd name="connsiteX7" fmla="*/ 4869909 w 4871871"/>
              <a:gd name="connsiteY7" fmla="*/ 2911467 h 6858000"/>
              <a:gd name="connsiteX8" fmla="*/ 4871871 w 4871871"/>
              <a:gd name="connsiteY8" fmla="*/ 2911467 h 6858000"/>
              <a:gd name="connsiteX9" fmla="*/ 4871871 w 4871871"/>
              <a:gd name="connsiteY9" fmla="*/ 6858000 h 6858000"/>
              <a:gd name="connsiteX10" fmla="*/ 0 w 4871871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871871" h="6858000">
                <a:moveTo>
                  <a:pt x="0" y="0"/>
                </a:moveTo>
                <a:lnTo>
                  <a:pt x="790508" y="0"/>
                </a:lnTo>
                <a:lnTo>
                  <a:pt x="1263666" y="0"/>
                </a:lnTo>
                <a:lnTo>
                  <a:pt x="2109797" y="0"/>
                </a:lnTo>
                <a:lnTo>
                  <a:pt x="2109797" y="3626"/>
                </a:lnTo>
                <a:lnTo>
                  <a:pt x="2327760" y="14632"/>
                </a:lnTo>
                <a:cubicBezTo>
                  <a:pt x="3756749" y="159754"/>
                  <a:pt x="4871871" y="1366581"/>
                  <a:pt x="4871871" y="2833858"/>
                </a:cubicBezTo>
                <a:lnTo>
                  <a:pt x="4869909" y="2911467"/>
                </a:lnTo>
                <a:lnTo>
                  <a:pt x="4871871" y="2911467"/>
                </a:lnTo>
                <a:lnTo>
                  <a:pt x="48718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E2AA552-C057-41E2-B495-5E99A675A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004" y="-1"/>
            <a:ext cx="12192000" cy="4427159"/>
          </a:xfrm>
          <a:custGeom>
            <a:avLst/>
            <a:gdLst>
              <a:gd name="connsiteX0" fmla="*/ 0 w 12192000"/>
              <a:gd name="connsiteY0" fmla="*/ 0 h 4427159"/>
              <a:gd name="connsiteX1" fmla="*/ 12192000 w 12192000"/>
              <a:gd name="connsiteY1" fmla="*/ 0 h 4427159"/>
              <a:gd name="connsiteX2" fmla="*/ 12192000 w 12192000"/>
              <a:gd name="connsiteY2" fmla="*/ 861683 h 4427159"/>
              <a:gd name="connsiteX3" fmla="*/ 11844593 w 12192000"/>
              <a:gd name="connsiteY3" fmla="*/ 861683 h 4427159"/>
              <a:gd name="connsiteX4" fmla="*/ 11844593 w 12192000"/>
              <a:gd name="connsiteY4" fmla="*/ 861680 h 4427159"/>
              <a:gd name="connsiteX5" fmla="*/ 3758325 w 12192000"/>
              <a:gd name="connsiteY5" fmla="*/ 861680 h 4427159"/>
              <a:gd name="connsiteX6" fmla="*/ 3758325 w 12192000"/>
              <a:gd name="connsiteY6" fmla="*/ 864214 h 4427159"/>
              <a:gd name="connsiteX7" fmla="*/ 3658142 w 12192000"/>
              <a:gd name="connsiteY7" fmla="*/ 861680 h 4427159"/>
              <a:gd name="connsiteX8" fmla="*/ 18887 w 12192000"/>
              <a:gd name="connsiteY8" fmla="*/ 4145798 h 4427159"/>
              <a:gd name="connsiteX9" fmla="*/ 4679 w 12192000"/>
              <a:gd name="connsiteY9" fmla="*/ 4427159 h 4427159"/>
              <a:gd name="connsiteX10" fmla="*/ 0 w 12192000"/>
              <a:gd name="connsiteY10" fmla="*/ 4427159 h 4427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427159">
                <a:moveTo>
                  <a:pt x="0" y="0"/>
                </a:moveTo>
                <a:lnTo>
                  <a:pt x="12192000" y="0"/>
                </a:lnTo>
                <a:lnTo>
                  <a:pt x="12192000" y="861683"/>
                </a:lnTo>
                <a:lnTo>
                  <a:pt x="11844593" y="861683"/>
                </a:lnTo>
                <a:lnTo>
                  <a:pt x="11844593" y="861680"/>
                </a:lnTo>
                <a:lnTo>
                  <a:pt x="3758325" y="861680"/>
                </a:lnTo>
                <a:lnTo>
                  <a:pt x="3758325" y="864214"/>
                </a:lnTo>
                <a:lnTo>
                  <a:pt x="3658142" y="861680"/>
                </a:lnTo>
                <a:cubicBezTo>
                  <a:pt x="1764077" y="861680"/>
                  <a:pt x="206220" y="2301158"/>
                  <a:pt x="18887" y="4145798"/>
                </a:cubicBezTo>
                <a:lnTo>
                  <a:pt x="4679" y="4427159"/>
                </a:lnTo>
                <a:lnTo>
                  <a:pt x="0" y="4427159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8FDBA1-7737-4E5A-A232-F9ECAD1B71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2" y="1600200"/>
            <a:ext cx="3787470" cy="341696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Economic &amp; Fiscal Effects of Remote Work in FL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EF5CB-4028-498A-A715-C0F9521D4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1" y="5354053"/>
            <a:ext cx="3962399" cy="1263304"/>
          </a:xfrm>
        </p:spPr>
        <p:txBody>
          <a:bodyPr>
            <a:normAutofit/>
          </a:bodyPr>
          <a:lstStyle/>
          <a:p>
            <a:r>
              <a:rPr lang="en-US" b="0" dirty="0">
                <a:solidFill>
                  <a:srgbClr val="FFFFFF"/>
                </a:solidFill>
              </a:rPr>
              <a:t>Client: </a:t>
            </a:r>
          </a:p>
          <a:p>
            <a:r>
              <a:rPr lang="en-US" b="0" dirty="0">
                <a:solidFill>
                  <a:srgbClr val="FFFFFF"/>
                </a:solidFill>
              </a:rPr>
              <a:t>Florida Department of Economic opportunity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FC8877-3DED-4B64-A5B0-470746F4C03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97" y="904373"/>
            <a:ext cx="2827538" cy="130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076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51970-D530-47F9-9E35-3F0F373BC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Economic Effects on FL Industries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814286A-7635-47B7-B217-988498C824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5866920"/>
              </p:ext>
            </p:extLst>
          </p:nvPr>
        </p:nvGraphicFramePr>
        <p:xfrm>
          <a:off x="914400" y="1919288"/>
          <a:ext cx="9915525" cy="4124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9956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C43648-70EF-4850-87B2-0E8739B6CBE6}"/>
              </a:ext>
            </a:extLst>
          </p:cNvPr>
          <p:cNvPicPr>
            <a:picLocks noGrp="1"/>
          </p:cNvPicPr>
          <p:nvPr>
            <p:ph sz="half" idx="1"/>
          </p:nvPr>
        </p:nvPicPr>
        <p:blipFill rotWithShape="1">
          <a:blip r:embed="rId2"/>
          <a:srcRect b="623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36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5">
            <a:extLst>
              <a:ext uri="{FF2B5EF4-FFF2-40B4-BE49-F238E27FC236}">
                <a16:creationId xmlns:a16="http://schemas.microsoft.com/office/drawing/2014/main" id="{00B09022-C850-4B67-B654-CAFDDDD92410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2"/>
          <a:srcRect b="623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800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6C0A9-7612-4BEA-B096-F1F2DB312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132522"/>
            <a:ext cx="9914859" cy="1179443"/>
          </a:xfrm>
        </p:spPr>
        <p:txBody>
          <a:bodyPr/>
          <a:lstStyle/>
          <a:p>
            <a:r>
              <a:rPr lang="en-US" dirty="0"/>
              <a:t>FL Industry Data Summary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B16A4C2-15F9-47E7-97CF-C236823837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7087328"/>
              </p:ext>
            </p:extLst>
          </p:nvPr>
        </p:nvGraphicFramePr>
        <p:xfrm>
          <a:off x="530086" y="1311966"/>
          <a:ext cx="10853532" cy="48834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7844">
                  <a:extLst>
                    <a:ext uri="{9D8B030D-6E8A-4147-A177-3AD203B41FA5}">
                      <a16:colId xmlns:a16="http://schemas.microsoft.com/office/drawing/2014/main" val="109580651"/>
                    </a:ext>
                  </a:extLst>
                </a:gridCol>
                <a:gridCol w="3617844">
                  <a:extLst>
                    <a:ext uri="{9D8B030D-6E8A-4147-A177-3AD203B41FA5}">
                      <a16:colId xmlns:a16="http://schemas.microsoft.com/office/drawing/2014/main" val="936147812"/>
                    </a:ext>
                  </a:extLst>
                </a:gridCol>
                <a:gridCol w="3617844">
                  <a:extLst>
                    <a:ext uri="{9D8B030D-6E8A-4147-A177-3AD203B41FA5}">
                      <a16:colId xmlns:a16="http://schemas.microsoft.com/office/drawing/2014/main" val="3749452617"/>
                    </a:ext>
                  </a:extLst>
                </a:gridCol>
              </a:tblGrid>
              <a:tr h="6771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u="sng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Bureau of Labor Statistics</a:t>
                      </a:r>
                      <a:endParaRPr 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u="sng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Federal Reserve Economic Data</a:t>
                      </a:r>
                      <a:endParaRPr 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u="sng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Federal Reserve Economic Data</a:t>
                      </a:r>
                      <a:endParaRPr 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816014"/>
                  </a:ext>
                </a:extLst>
              </a:tr>
              <a:tr h="4159858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American Time Use Survey (ATUS) </a:t>
                      </a:r>
                    </a:p>
                    <a:p>
                      <a:pPr algn="ctr"/>
                      <a:endParaRPr lang="en-US" sz="18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Average hours employed people spent working at home and at their workplace on days worked at these locations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Percent of employed people who worked at home and at their workplace on days worked</a:t>
                      </a:r>
                    </a:p>
                    <a:p>
                      <a:pPr marL="0" lvl="0" indent="0" algn="l">
                        <a:buFont typeface="Arial" panose="020B0604020202020204" pitchFamily="34" charset="0"/>
                        <a:buNone/>
                      </a:pP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Real Gross Domestic Product by Industry: Private Industries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Construction for Florida (FLCONSTRQGSP)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Private Industries for Florida (FLPIRQGSP)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Information for Florida (FLINFORQGSP)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Private services-providing industries for Florida (FLPRISERVPRORGSP)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Real Estate and Rental and Leasing for Florida (FLRERENTLEARQGSP)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Real Gross Domestic Product by Industry: Private Industries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Wholesale Trade for Florida (FLWHOLERQGSP)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Retail Trade for Florida (FLRETAILRQGSP)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Finance and Insurance for Florida (FLFININSRQGSP)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Accommodation and Food Services for Florida (FLACCOMDRQGSP)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Health Care and Social Assistance for Florida (FLHLTHSOCASSRQGSP)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877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4793012"/>
      </p:ext>
    </p:extLst>
  </p:cSld>
  <p:clrMapOvr>
    <a:masterClrMapping/>
  </p:clrMapOvr>
</p:sld>
</file>

<file path=ppt/theme/theme1.xml><?xml version="1.0" encoding="utf-8"?>
<a:theme xmlns:a="http://schemas.openxmlformats.org/drawingml/2006/main" name="ModOverlayVTI">
  <a:themeElements>
    <a:clrScheme name="AnalogousFromRegularSeed_2SEEDS">
      <a:dk1>
        <a:srgbClr val="000000"/>
      </a:dk1>
      <a:lt1>
        <a:srgbClr val="FFFFFF"/>
      </a:lt1>
      <a:dk2>
        <a:srgbClr val="1E2D36"/>
      </a:dk2>
      <a:lt2>
        <a:srgbClr val="E2E6E8"/>
      </a:lt2>
      <a:accent1>
        <a:srgbClr val="BB5C31"/>
      </a:accent1>
      <a:accent2>
        <a:srgbClr val="CD4352"/>
      </a:accent2>
      <a:accent3>
        <a:srgbClr val="C09D3F"/>
      </a:accent3>
      <a:accent4>
        <a:srgbClr val="2FB3AB"/>
      </a:accent4>
      <a:accent5>
        <a:srgbClr val="439CCD"/>
      </a:accent5>
      <a:accent6>
        <a:srgbClr val="3150BB"/>
      </a:accent6>
      <a:hlink>
        <a:srgbClr val="3A8BAF"/>
      </a:hlink>
      <a:folHlink>
        <a:srgbClr val="7F7F7F"/>
      </a:folHlink>
    </a:clrScheme>
    <a:fontScheme name="Elephant Arial Nova Light">
      <a:majorFont>
        <a:latin typeface="Elephant"/>
        <a:ea typeface=""/>
        <a:cs typeface=""/>
      </a:majorFont>
      <a:minorFont>
        <a:latin typeface="Arial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OverlayVTI" id="{85202D65-63D3-4793-A090-FA8DF18DC0BE}" vid="{91924FCD-E846-48AE-B233-F25A78D18B8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219</Words>
  <Application>Microsoft Office PowerPoint</Application>
  <PresentationFormat>Widescreen</PresentationFormat>
  <Paragraphs>33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Arial Nova Light</vt:lpstr>
      <vt:lpstr>Elephant</vt:lpstr>
      <vt:lpstr>ModOverlayVTI</vt:lpstr>
      <vt:lpstr>Economic &amp; Fiscal Effects of Remote Work in FL</vt:lpstr>
      <vt:lpstr>Economic Effects on FL Industries</vt:lpstr>
      <vt:lpstr>PowerPoint Presentation</vt:lpstr>
      <vt:lpstr>PowerPoint Presentation</vt:lpstr>
      <vt:lpstr>FL Industry Data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Beck</dc:creator>
  <cp:lastModifiedBy>Patrick Beck</cp:lastModifiedBy>
  <cp:revision>7</cp:revision>
  <cp:lastPrinted>2021-06-04T20:47:34Z</cp:lastPrinted>
  <dcterms:created xsi:type="dcterms:W3CDTF">2021-06-04T19:52:47Z</dcterms:created>
  <dcterms:modified xsi:type="dcterms:W3CDTF">2021-06-04T21:59:08Z</dcterms:modified>
</cp:coreProperties>
</file>

<file path=docProps/thumbnail.jpeg>
</file>